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64" r:id="rId3"/>
    <p:sldId id="265" r:id="rId4"/>
    <p:sldId id="266"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السابعة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62000"/>
            <a:ext cx="7696200" cy="5821680"/>
          </a:xfrm>
        </p:spPr>
        <p:txBody>
          <a:bodyPr>
            <a:normAutofit/>
          </a:bodyPr>
          <a:lstStyle/>
          <a:p>
            <a:r>
              <a:rPr lang="ar-IQ" sz="2400" b="1" dirty="0"/>
              <a:t>أنواع القياس : </a:t>
            </a:r>
            <a:r>
              <a:rPr lang="ar-SA" sz="2400" b="1" dirty="0"/>
              <a:t> </a:t>
            </a:r>
            <a:r>
              <a:rPr lang="ar-SA" sz="2400" dirty="0"/>
              <a:t>يقسم القياس لنوعين هما : </a:t>
            </a:r>
            <a:endParaRPr lang="en-US" sz="2400" dirty="0"/>
          </a:p>
          <a:p>
            <a:r>
              <a:rPr lang="ar-SA" sz="2400" b="1" dirty="0"/>
              <a:t>1.  قياس مباشر </a:t>
            </a:r>
            <a:r>
              <a:rPr lang="ar-SA" sz="2400" dirty="0"/>
              <a:t>: كما يحدث حين نقيس الطول ، الوزن ….الخ </a:t>
            </a:r>
            <a:endParaRPr lang="en-US" sz="2400" dirty="0"/>
          </a:p>
          <a:p>
            <a:r>
              <a:rPr lang="ar-SA" sz="2400" b="1" dirty="0"/>
              <a:t>2.  قياس غير مباشر </a:t>
            </a:r>
            <a:r>
              <a:rPr lang="ar-SA" sz="2400" dirty="0"/>
              <a:t>: كما يحدث عند قياس التحصيل ، الذكاء ، التصرف </a:t>
            </a:r>
            <a:r>
              <a:rPr lang="ar-SA" sz="2400" dirty="0" err="1"/>
              <a:t>الخططي</a:t>
            </a:r>
            <a:r>
              <a:rPr lang="ar-SA" sz="2400" dirty="0"/>
              <a:t> .وذلك عن طريق الاستجابة لمواقف معينة تتطلب نوع من السلوك.</a:t>
            </a:r>
            <a:endParaRPr lang="en-US" sz="2400" dirty="0"/>
          </a:p>
          <a:p>
            <a:r>
              <a:rPr lang="ar-IQ" sz="2400" b="1" dirty="0"/>
              <a:t>مستويات القياس</a:t>
            </a:r>
            <a:r>
              <a:rPr lang="en-US" sz="2400" b="1" dirty="0"/>
              <a:t>: Scales of Measurement</a:t>
            </a:r>
            <a:endParaRPr lang="en-US" sz="2400" dirty="0"/>
          </a:p>
          <a:p>
            <a:r>
              <a:rPr lang="ar-SA" sz="2400" dirty="0"/>
              <a:t>هناك أربع مستويات للقياس كل منها له قواعده الخاصة به ويمثل مستوى معين للمتغير محل الدراسة. والقياس على وجه العموم هو تحديد السمات والخصائص حسب قواعد معينة، ذكرنا بوجود أبع مستويات للقياس وهي الاسمي ، </a:t>
            </a:r>
            <a:r>
              <a:rPr lang="ar-SA" sz="2400" dirty="0" err="1"/>
              <a:t>ألرتبي</a:t>
            </a:r>
            <a:r>
              <a:rPr lang="ar-SA" sz="2400" dirty="0"/>
              <a:t> ، الفئوي، النسب.</a:t>
            </a:r>
            <a:endParaRPr lang="en-US" sz="2400" dirty="0">
              <a:cs typeface="DecoType Naskh" panose="02010400000000000000" pitchFamily="2" charset="-78"/>
            </a:endParaRPr>
          </a:p>
        </p:txBody>
      </p:sp>
    </p:spTree>
    <p:extLst>
      <p:ext uri="{BB962C8B-B14F-4D97-AF65-F5344CB8AC3E}">
        <p14:creationId xmlns:p14="http://schemas.microsoft.com/office/powerpoint/2010/main" val="3814236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81000" y="304800"/>
            <a:ext cx="8077200" cy="6553200"/>
          </a:xfrm>
        </p:spPr>
        <p:txBody>
          <a:bodyPr>
            <a:noAutofit/>
          </a:bodyPr>
          <a:lstStyle/>
          <a:p>
            <a:r>
              <a:rPr lang="ar-SA" sz="2400" dirty="0"/>
              <a:t>-</a:t>
            </a:r>
            <a:r>
              <a:rPr lang="ar-SA" sz="2400" b="1" dirty="0"/>
              <a:t>القياس الاسمي أو المقاييس الاسمية</a:t>
            </a:r>
            <a:r>
              <a:rPr lang="ar-SA" sz="2400" dirty="0"/>
              <a:t>:  التعبير عن السمات المقاسة بأعداد مجردة لا تحمل قيماً كمية وتستخدم للتسمية أو الترميز للدلالة على السمة المقاسة. يستعمل هذا المقياس الأرقام أو الخصائص لتمييز بين الأشياء أو بين الصفات التي يشترك فيها عدد من الناس أو الأشياء يستخدم الأعداد لتصنيف الأشياء ان العملية الحسابية الوحيدة التي يمكن تطبيقها على  المقاييس الاسمية (التصنيفية) هي عملية العد ولا يمكن استخدام أية عملية أخرى كالجمع أو الطرح أو الضرب أو القسمة. </a:t>
            </a:r>
            <a:endParaRPr lang="en-US" sz="2400" dirty="0"/>
          </a:p>
          <a:p>
            <a:r>
              <a:rPr lang="en-US" sz="2400" dirty="0"/>
              <a:t>. </a:t>
            </a:r>
            <a:r>
              <a:rPr lang="ar-SA" sz="2400" dirty="0"/>
              <a:t>إذ تستخدم الأرقام أو الأعداد للتسمية أو </a:t>
            </a:r>
            <a:r>
              <a:rPr lang="ar-SA" sz="2400" dirty="0" err="1"/>
              <a:t>التحديد.فمثلا</a:t>
            </a:r>
            <a:r>
              <a:rPr lang="ar-SA" sz="2400" dirty="0"/>
              <a:t> الأرقام التي توضع على ملابس لاعبي كرة اليد أو القدم أو السلة فهذه الأرقام المستخدمة هي للتسمية </a:t>
            </a:r>
            <a:r>
              <a:rPr lang="ar-SA" sz="2400" dirty="0" err="1"/>
              <a:t>فقط.وكذلك</a:t>
            </a:r>
            <a:r>
              <a:rPr lang="ar-SA" sz="2400" dirty="0"/>
              <a:t> الحال عند استخدام الباحث لثلاث مجاميع المجموعة التجريبية الأولى والمجموعة التجريبية الثانية والمجموعة الضابطة فبدلا عن ذلك يستعيض عنها بالمجموعة(1)و(2) و(3) والقياس الاسمي أدنى المستويات الأربع للقياس وهو ليس كمي بل مجرد.</a:t>
            </a:r>
            <a:endParaRPr lang="en-US" sz="2400" dirty="0"/>
          </a:p>
        </p:txBody>
      </p:sp>
    </p:spTree>
    <p:extLst>
      <p:ext uri="{BB962C8B-B14F-4D97-AF65-F5344CB8AC3E}">
        <p14:creationId xmlns:p14="http://schemas.microsoft.com/office/powerpoint/2010/main" val="1328275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838200" y="381000"/>
            <a:ext cx="7620000" cy="6172200"/>
          </a:xfrm>
        </p:spPr>
        <p:txBody>
          <a:bodyPr>
            <a:normAutofit/>
          </a:bodyPr>
          <a:lstStyle/>
          <a:p>
            <a:r>
              <a:rPr lang="ar-SA" b="1" dirty="0"/>
              <a:t>- القياس </a:t>
            </a:r>
            <a:r>
              <a:rPr lang="ar-SA" b="1" dirty="0" err="1"/>
              <a:t>ألرتبي</a:t>
            </a:r>
            <a:r>
              <a:rPr lang="ar-SA" b="1" dirty="0"/>
              <a:t> أو مقاييس </a:t>
            </a:r>
            <a:r>
              <a:rPr lang="ar-SA" b="1" dirty="0" err="1"/>
              <a:t>الرتبة:</a:t>
            </a:r>
            <a:r>
              <a:rPr lang="ar-SA" dirty="0" err="1"/>
              <a:t>وتعتبر</a:t>
            </a:r>
            <a:r>
              <a:rPr lang="ar-SA" dirty="0"/>
              <a:t> أكثر تقدما من المقاييس الاسمية ويستخدم الأعداد في ترتيب الأشياء (تنازلي أو تصاعدي) وتجرى عليه عملية المقارنة أكبر من</a:t>
            </a:r>
            <a:r>
              <a:rPr lang="en-US" dirty="0"/>
              <a:t> (&gt;)</a:t>
            </a:r>
            <a:r>
              <a:rPr lang="ar-SA" dirty="0"/>
              <a:t>أو أصغر من</a:t>
            </a:r>
            <a:r>
              <a:rPr lang="en-US" dirty="0"/>
              <a:t>. </a:t>
            </a:r>
            <a:r>
              <a:rPr lang="ar-SA" dirty="0"/>
              <a:t>يهتم هذا القياس بالترتيب كالأول على طلبة المدرسة والثاني والثالث و... وتصنيفه كمي يعني (3,2,1) وفي هذا النوع </a:t>
            </a:r>
            <a:r>
              <a:rPr lang="ar-SA" dirty="0" err="1"/>
              <a:t>لايمكن</a:t>
            </a:r>
            <a:r>
              <a:rPr lang="ar-SA" dirty="0"/>
              <a:t> استخدام عمليات الجمع أو الطرح او القسمة او استخراج المتوسطات لكن يمكن استخدام قوانين إحصائية أخرى مثل معامل ارتباط الرتب.</a:t>
            </a:r>
            <a:r>
              <a:rPr lang="ar-SA" b="1" dirty="0"/>
              <a:t> </a:t>
            </a:r>
            <a:r>
              <a:rPr lang="ar-SA" dirty="0"/>
              <a:t>مقياس الرتب يشتمل على فئات تحمل معنى الترتيب ولا تحمل معنى التساوي .  يمتلك هذا المقياس خاصية الترتيب بالإضافة إلى خاصية التصنيف التي يمتلكها المقياس الاسمي لأنه لا يكتفي بان يبين اختلاف الإفراد بالنسبة لسمة معينة( الاسمي)  بل ويرتبهم أيضا حسب درجة امتلاكهم لهذه السمة</a:t>
            </a:r>
          </a:p>
        </p:txBody>
      </p:sp>
    </p:spTree>
    <p:extLst>
      <p:ext uri="{BB962C8B-B14F-4D97-AF65-F5344CB8AC3E}">
        <p14:creationId xmlns:p14="http://schemas.microsoft.com/office/powerpoint/2010/main" val="2757817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154</Words>
  <Application>Microsoft Office PowerPoint</Application>
  <PresentationFormat>عرض على الشاشة (3:4)‏</PresentationFormat>
  <Paragraphs>10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السابعة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40</cp:revision>
  <dcterms:created xsi:type="dcterms:W3CDTF">2018-12-12T18:24:25Z</dcterms:created>
  <dcterms:modified xsi:type="dcterms:W3CDTF">2018-12-12T20:11:47Z</dcterms:modified>
</cp:coreProperties>
</file>